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67" r:id="rId4"/>
    <p:sldId id="26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9" r:id="rId14"/>
    <p:sldId id="270" r:id="rId15"/>
    <p:sldId id="271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führung" id="{522070F0-4B4C-6E48-BF0C-7DB873EDEEBF}">
          <p14:sldIdLst>
            <p14:sldId id="256"/>
            <p14:sldId id="257"/>
            <p14:sldId id="267"/>
            <p14:sldId id="26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9"/>
            <p14:sldId id="270"/>
            <p14:sldId id="271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86378"/>
  </p:normalViewPr>
  <p:slideViewPr>
    <p:cSldViewPr snapToGrid="0" snapToObjects="1">
      <p:cViewPr>
        <p:scale>
          <a:sx n="165" d="100"/>
          <a:sy n="165" d="100"/>
        </p:scale>
        <p:origin x="584" y="-27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6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105B6-D441-4EC0-9FA7-CF26CD0B8EA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E1626-1954-45D8-AE63-23C3FFC9B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742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81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4" y="250522"/>
            <a:ext cx="5753119" cy="77105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1402915"/>
            <a:ext cx="8697057" cy="4847573"/>
          </a:xfrm>
          <a:prstGeom prst="rect">
            <a:avLst/>
          </a:prstGeom>
        </p:spPr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3692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46"/>
            </a:lvl1pPr>
            <a:lvl2pPr marL="422041" indent="0">
              <a:buNone/>
              <a:defRPr sz="1662"/>
            </a:lvl2pPr>
            <a:lvl3pPr marL="844083" indent="0">
              <a:buNone/>
              <a:defRPr sz="1477"/>
            </a:lvl3pPr>
            <a:lvl4pPr marL="1266124" indent="0">
              <a:buNone/>
              <a:defRPr sz="1292"/>
            </a:lvl4pPr>
            <a:lvl5pPr marL="1688165" indent="0">
              <a:buNone/>
              <a:defRPr sz="1292"/>
            </a:lvl5pPr>
            <a:lvl6pPr marL="2110207" indent="0">
              <a:buNone/>
              <a:defRPr sz="1292"/>
            </a:lvl6pPr>
            <a:lvl7pPr marL="2532248" indent="0">
              <a:buNone/>
              <a:defRPr sz="1292"/>
            </a:lvl7pPr>
            <a:lvl8pPr marL="2954289" indent="0">
              <a:buNone/>
              <a:defRPr sz="1292"/>
            </a:lvl8pPr>
            <a:lvl9pPr marL="3376331" indent="0">
              <a:buNone/>
              <a:defRPr sz="1292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277457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3769" y="262112"/>
            <a:ext cx="5543730" cy="73997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9688" y="265114"/>
            <a:ext cx="5737101" cy="812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59375" y="1388563"/>
            <a:ext cx="4277457" cy="48909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0816" y="1388561"/>
            <a:ext cx="4278923" cy="489094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93" name="Rectangle 9"/>
          <p:cNvSpPr>
            <a:spLocks noChangeArrowheads="1"/>
          </p:cNvSpPr>
          <p:nvPr/>
        </p:nvSpPr>
        <p:spPr bwMode="auto">
          <a:xfrm>
            <a:off x="7268308" y="1246189"/>
            <a:ext cx="1216269" cy="94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wrap="none" anchor="ctr"/>
          <a:lstStyle/>
          <a:p>
            <a:endParaRPr lang="de-DE" sz="1662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502" y="1412876"/>
            <a:ext cx="8036169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2"/>
            <a:endParaRPr lang="de-DE" dirty="0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07971" y="220663"/>
            <a:ext cx="5646710" cy="85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Titelmasterformat durch Klicken bearbeiten</a:t>
            </a: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7706282" y="6480002"/>
            <a:ext cx="1076008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r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Kap. 1</a:t>
            </a:r>
            <a:r>
              <a:rPr lang="de-DE" sz="923" b="0" baseline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, S. </a:t>
            </a:r>
            <a:fld id="{D1265ACD-8CF3-4A2A-A304-86FCF731DD9B}" type="slidenum">
              <a:rPr lang="de-DE" sz="923" b="0" smtClean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pPr algn="r">
                <a:spcBef>
                  <a:spcPct val="50000"/>
                </a:spcBef>
              </a:pPr>
              <a:t>‹Nr.›</a:t>
            </a:fld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    </a:t>
            </a:r>
          </a:p>
        </p:txBody>
      </p:sp>
      <p:pic>
        <p:nvPicPr>
          <p:cNvPr id="11" name="Picture 7" descr="RZ_logo_FH_RGB_web3_kleiner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91" y="274638"/>
            <a:ext cx="246038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8"/>
          <p:cNvSpPr>
            <a:spLocks noChangeArrowheads="1"/>
          </p:cNvSpPr>
          <p:nvPr userDrawn="1"/>
        </p:nvSpPr>
        <p:spPr bwMode="auto">
          <a:xfrm>
            <a:off x="307971" y="6480002"/>
            <a:ext cx="3718119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l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Tobis Jonas – Peter Kurfer – </a:t>
            </a:r>
            <a:r>
              <a:rPr lang="de-DE" sz="923" b="0" dirty="0" err="1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Microservices</a:t>
            </a:r>
            <a:endParaRPr lang="de-DE" sz="923" b="0" dirty="0">
              <a:solidFill>
                <a:srgbClr val="FF9A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Line 9"/>
          <p:cNvSpPr>
            <a:spLocks noChangeShapeType="1"/>
          </p:cNvSpPr>
          <p:nvPr userDrawn="1"/>
        </p:nvSpPr>
        <p:spPr bwMode="auto">
          <a:xfrm>
            <a:off x="341675" y="6443663"/>
            <a:ext cx="8440615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307971" y="1196975"/>
            <a:ext cx="8474320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2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5pPr>
      <a:lvl6pPr marL="422041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6pPr>
      <a:lvl7pPr marL="844083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7pPr>
      <a:lvl8pPr marL="1266124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8pPr>
      <a:lvl9pPr marL="1688165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9pPr>
    </p:titleStyle>
    <p:bodyStyle>
      <a:lvl1pPr marL="263776" indent="-263776" algn="l" defTabSz="581773" rtl="0" eaLnBrk="0" fontAlgn="base" hangingPunct="0">
        <a:spcBef>
          <a:spcPts val="554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846">
          <a:solidFill>
            <a:srgbClr val="000000"/>
          </a:solidFill>
          <a:latin typeface="Helvetica" charset="0"/>
          <a:ea typeface="Helvetica" charset="0"/>
          <a:cs typeface="Helvetica" charset="0"/>
        </a:defRPr>
      </a:lvl1pPr>
      <a:lvl2pPr marL="703402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>
          <a:solidFill>
            <a:srgbClr val="000000"/>
          </a:solidFill>
          <a:latin typeface="Helvetica" charset="0"/>
          <a:ea typeface="Helvetica" charset="0"/>
          <a:cs typeface="Helvetica" charset="0"/>
        </a:defRPr>
      </a:lvl2pPr>
      <a:lvl3pPr marL="1090273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477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477145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916771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286057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6pPr>
      <a:lvl7pPr marL="2708098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7pPr>
      <a:lvl8pPr marL="3130140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8pPr>
      <a:lvl9pPr marL="3552181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Relationship Id="rId3" Type="http://schemas.openxmlformats.org/officeDocument/2006/relationships/hyperlink" Target="https://www.youtube.com/watch?v=holjbuSbv3k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microservices.io/patterns/data/event-sourcing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Relationship Id="rId3" Type="http://schemas.openxmlformats.org/officeDocument/2006/relationships/hyperlink" Target="http://microservices.io/patterns/data/cqrs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tiff"/><Relationship Id="rId3" Type="http://schemas.openxmlformats.org/officeDocument/2006/relationships/hyperlink" Target="http://microservices.io/patterns/data/saga.htm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hyperlink" Target="https://www.slideshare.net/jboner/the-road-to-akka-cluster-and-beyond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msdn.microsoft.com/en-us/library/jj554200.aspx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hyperlink" Target="http://nosql-guide.com/wp-content/uploads/1970/01/CAP-Theorem.pn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Relationship Id="rId3" Type="http://schemas.openxmlformats.org/officeDocument/2006/relationships/hyperlink" Target="https://www.slideshare.net/ceposta/the-hardest-part-of-microservices-your-data?qid=249549ff-4a01-4951-8565-9fbffceb7805&amp;v=&amp;b=&amp;from_search=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Persistence</a:t>
            </a:r>
          </a:p>
        </p:txBody>
      </p:sp>
    </p:spTree>
    <p:extLst>
      <p:ext uri="{BB962C8B-B14F-4D97-AF65-F5344CB8AC3E}">
        <p14:creationId xmlns:p14="http://schemas.microsoft.com/office/powerpoint/2010/main" val="13715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Caching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Caching Patterns</a:t>
            </a:r>
          </a:p>
          <a:p>
            <a:pPr lvl="1"/>
            <a:r>
              <a:rPr lang="en-US" dirty="0" smtClean="0"/>
              <a:t>Write-through</a:t>
            </a:r>
          </a:p>
          <a:p>
            <a:pPr lvl="2"/>
            <a:r>
              <a:rPr lang="en-US" dirty="0" smtClean="0"/>
              <a:t>Write to cache</a:t>
            </a:r>
          </a:p>
          <a:p>
            <a:pPr lvl="2"/>
            <a:r>
              <a:rPr lang="en-US" dirty="0" smtClean="0"/>
              <a:t>Cache writes to source</a:t>
            </a:r>
          </a:p>
          <a:p>
            <a:pPr lvl="2"/>
            <a:r>
              <a:rPr lang="en-US" dirty="0" err="1" smtClean="0"/>
              <a:t>Ack</a:t>
            </a:r>
            <a:r>
              <a:rPr lang="en-US" dirty="0" smtClean="0"/>
              <a:t> sent to client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 smtClean="0"/>
              <a:t>Write-behind</a:t>
            </a:r>
          </a:p>
          <a:p>
            <a:pPr lvl="2"/>
            <a:r>
              <a:rPr lang="en-US" dirty="0" smtClean="0"/>
              <a:t>Write to cache</a:t>
            </a:r>
          </a:p>
          <a:p>
            <a:pPr lvl="2"/>
            <a:r>
              <a:rPr lang="en-US" dirty="0" err="1" smtClean="0"/>
              <a:t>Ack</a:t>
            </a:r>
            <a:r>
              <a:rPr lang="en-US" dirty="0" smtClean="0"/>
              <a:t> sent to client</a:t>
            </a:r>
          </a:p>
          <a:p>
            <a:pPr lvl="2"/>
            <a:r>
              <a:rPr lang="en-US" dirty="0" smtClean="0"/>
              <a:t>Cache writes to source asynchronously</a:t>
            </a:r>
            <a:endParaRPr lang="en-US" dirty="0"/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680" y="1848342"/>
            <a:ext cx="886417" cy="886417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 bwMode="auto">
          <a:xfrm>
            <a:off x="5934613" y="1900220"/>
            <a:ext cx="946246" cy="78266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4352179" y="1928848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22" name="Gerade Verbindung mit Pfeil 21"/>
          <p:cNvCxnSpPr/>
          <p:nvPr/>
        </p:nvCxnSpPr>
        <p:spPr bwMode="auto">
          <a:xfrm>
            <a:off x="5111870" y="2122812"/>
            <a:ext cx="835263" cy="867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Gerade Verbindung mit Pfeil 23"/>
          <p:cNvCxnSpPr/>
          <p:nvPr/>
        </p:nvCxnSpPr>
        <p:spPr bwMode="auto">
          <a:xfrm flipH="1">
            <a:off x="5080601" y="2453898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/>
          <p:nvPr/>
        </p:nvCxnSpPr>
        <p:spPr bwMode="auto">
          <a:xfrm>
            <a:off x="6944137" y="2303126"/>
            <a:ext cx="585543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5308514" y="175218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31" name="Textfeld 30"/>
          <p:cNvSpPr txBox="1"/>
          <p:nvPr/>
        </p:nvSpPr>
        <p:spPr>
          <a:xfrm>
            <a:off x="7104233" y="193685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5308514" y="243792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pic>
        <p:nvPicPr>
          <p:cNvPr id="40" name="Bild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835" y="5078244"/>
            <a:ext cx="886417" cy="886417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 bwMode="auto">
          <a:xfrm>
            <a:off x="5931768" y="5130122"/>
            <a:ext cx="946246" cy="78266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42" name="Rechteck 41"/>
          <p:cNvSpPr/>
          <p:nvPr/>
        </p:nvSpPr>
        <p:spPr bwMode="auto">
          <a:xfrm>
            <a:off x="4349334" y="5158750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43" name="Gerade Verbindung mit Pfeil 42"/>
          <p:cNvCxnSpPr/>
          <p:nvPr/>
        </p:nvCxnSpPr>
        <p:spPr bwMode="auto">
          <a:xfrm>
            <a:off x="5109025" y="5352714"/>
            <a:ext cx="835263" cy="867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/>
          <p:nvPr/>
        </p:nvCxnSpPr>
        <p:spPr bwMode="auto">
          <a:xfrm flipH="1">
            <a:off x="5077756" y="5683800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/>
          <p:nvPr/>
        </p:nvCxnSpPr>
        <p:spPr bwMode="auto">
          <a:xfrm>
            <a:off x="6941292" y="5533028"/>
            <a:ext cx="585543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6" name="Textfeld 45"/>
          <p:cNvSpPr txBox="1"/>
          <p:nvPr/>
        </p:nvSpPr>
        <p:spPr>
          <a:xfrm>
            <a:off x="5305669" y="498209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47" name="Textfeld 46"/>
          <p:cNvSpPr txBox="1"/>
          <p:nvPr/>
        </p:nvSpPr>
        <p:spPr>
          <a:xfrm>
            <a:off x="7101388" y="516675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48" name="Textfeld 47"/>
          <p:cNvSpPr txBox="1"/>
          <p:nvPr/>
        </p:nvSpPr>
        <p:spPr>
          <a:xfrm>
            <a:off x="5305669" y="566782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96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Distributed </a:t>
            </a:r>
          </a:p>
          <a:p>
            <a:pPr lvl="2"/>
            <a:r>
              <a:rPr lang="en-US" dirty="0" smtClean="0"/>
              <a:t>Over various failure boundaries AZ (Availability Zones), Regions (Data Centers)</a:t>
            </a:r>
          </a:p>
          <a:p>
            <a:pPr lvl="1"/>
            <a:r>
              <a:rPr lang="en-US" dirty="0" smtClean="0"/>
              <a:t>Data replication</a:t>
            </a:r>
          </a:p>
          <a:p>
            <a:pPr lvl="2"/>
            <a:r>
              <a:rPr lang="en-US" dirty="0" smtClean="0"/>
              <a:t>Tunable consistency</a:t>
            </a:r>
          </a:p>
          <a:p>
            <a:pPr lvl="1"/>
            <a:r>
              <a:rPr lang="en-US" dirty="0" smtClean="0"/>
              <a:t>Available</a:t>
            </a:r>
          </a:p>
          <a:p>
            <a:pPr lvl="2"/>
            <a:r>
              <a:rPr lang="en-US" dirty="0" smtClean="0"/>
              <a:t>Multi-node</a:t>
            </a:r>
          </a:p>
          <a:p>
            <a:pPr lvl="2"/>
            <a:r>
              <a:rPr lang="en-US" dirty="0" smtClean="0"/>
              <a:t>Recovery process protects against any data loss</a:t>
            </a:r>
          </a:p>
          <a:p>
            <a:pPr lvl="1"/>
            <a:r>
              <a:rPr lang="en-US" dirty="0" smtClean="0"/>
              <a:t>Scalable</a:t>
            </a:r>
          </a:p>
          <a:p>
            <a:pPr lvl="2"/>
            <a:r>
              <a:rPr lang="en-US" dirty="0" smtClean="0"/>
              <a:t>In-memory performance</a:t>
            </a:r>
          </a:p>
          <a:p>
            <a:pPr lvl="2"/>
            <a:r>
              <a:rPr lang="en-US" dirty="0" smtClean="0"/>
              <a:t>Horizontally scalable</a:t>
            </a:r>
          </a:p>
          <a:p>
            <a:pPr lvl="1"/>
            <a:r>
              <a:rPr lang="en-US" dirty="0" smtClean="0"/>
              <a:t>Ease of Provisioning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r>
              <a:rPr lang="en-US" dirty="0" smtClean="0">
                <a:sym typeface="Wingdings"/>
              </a:rPr>
              <a:t> So perhaps think about the p</a:t>
            </a:r>
            <a:r>
              <a:rPr lang="en-US" dirty="0" smtClean="0"/>
              <a:t>attern: Cache Warming</a:t>
            </a:r>
          </a:p>
        </p:txBody>
      </p:sp>
    </p:spTree>
    <p:extLst>
      <p:ext uri="{BB962C8B-B14F-4D97-AF65-F5344CB8AC3E}">
        <p14:creationId xmlns:p14="http://schemas.microsoft.com/office/powerpoint/2010/main" val="1374416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Two</a:t>
            </a:r>
            <a:r>
              <a:rPr lang="de-DE" dirty="0" smtClean="0"/>
              <a:t> Generals Problem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Sooner or later you will face the two generals problem in a </a:t>
            </a:r>
            <a:r>
              <a:rPr lang="en-US" dirty="0" err="1" smtClean="0"/>
              <a:t>microservice</a:t>
            </a:r>
            <a:r>
              <a:rPr lang="en-US" dirty="0" smtClean="0"/>
              <a:t> architecture</a:t>
            </a:r>
          </a:p>
          <a:p>
            <a:r>
              <a:rPr lang="en-US" dirty="0" smtClean="0"/>
              <a:t>So you will see that CRUD is the wrong approach for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smtClean="0"/>
              <a:t>It is proven to be unsolvable</a:t>
            </a:r>
            <a:r>
              <a:rPr lang="en-US" dirty="0"/>
              <a:t>, so you need another </a:t>
            </a:r>
            <a:r>
              <a:rPr lang="en-US" dirty="0" err="1" smtClean="0"/>
              <a:t>aproach</a:t>
            </a:r>
            <a:endParaRPr lang="en-US" dirty="0" smtClean="0"/>
          </a:p>
          <a:p>
            <a:r>
              <a:rPr lang="en-US" dirty="0" smtClean="0"/>
              <a:t>In different databases the application cannot simply use a local ACID transaction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379" y="3561380"/>
            <a:ext cx="3155095" cy="2319775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3711844" y="5982345"/>
            <a:ext cx="5115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>
                <a:hlinkClick r:id="rId3"/>
              </a:rPr>
              <a:t>https</a:t>
            </a:r>
            <a:r>
              <a:rPr lang="de-DE" dirty="0">
                <a:hlinkClick r:id="rId3"/>
              </a:rPr>
              <a:t>://</a:t>
            </a:r>
            <a:r>
              <a:rPr lang="de-DE" dirty="0" smtClean="0">
                <a:hlinkClick r:id="rId3"/>
              </a:rPr>
              <a:t>www.youtube.com/watch?v=holjbuSbv3k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4361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Event Sourcing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sourcing persists the state of a business entity such an Order or a Customer as a sequence of state-changing events. Whenever the state of a business entity changes, a new event is appended to the list of events. Since saving an event is a single operation, it is inherently atomic. The application reconstructs an entity’s current state by replaying the events.</a:t>
            </a:r>
          </a:p>
          <a:p>
            <a:r>
              <a:rPr lang="en-US" dirty="0" smtClean="0"/>
              <a:t>Applications persist events in an event store, which is a database of events. The store has an API for adding and retrieving an entity’s events. The event store also behaves like a message broker. It provides an API that enables services to subscribe to events. When a service saves an event in the event store, it is delivered to all interested subscribers.</a:t>
            </a:r>
          </a:p>
          <a:p>
            <a:r>
              <a:rPr lang="en-US" dirty="0"/>
              <a:t>Some entities, such as a Customer, can have a large number of events. In order to optimize loading, an application can periodically save a snapshot of an entity’s current state. To reconstruct the current state, the application finds the most recent snapshot and the events that have occurred since that snapshot. As a result, there are fewer events to replay</a:t>
            </a:r>
            <a:r>
              <a:rPr lang="en-US" dirty="0" smtClean="0"/>
              <a:t>.</a:t>
            </a:r>
          </a:p>
          <a:p>
            <a:r>
              <a:rPr lang="en-US" smtClean="0">
                <a:sym typeface="Wingdings"/>
              </a:rPr>
              <a:t> Good Frameworks </a:t>
            </a:r>
            <a:r>
              <a:rPr lang="en-US" dirty="0" smtClean="0">
                <a:sym typeface="Wingdings"/>
              </a:rPr>
              <a:t>for doing this: </a:t>
            </a:r>
            <a:r>
              <a:rPr lang="en-US" dirty="0" err="1" smtClean="0">
                <a:sym typeface="Wingdings"/>
              </a:rPr>
              <a:t>akka</a:t>
            </a:r>
            <a:r>
              <a:rPr lang="en-US" dirty="0" smtClean="0">
                <a:sym typeface="Wingdings"/>
              </a:rPr>
              <a:t> persistence or </a:t>
            </a:r>
            <a:r>
              <a:rPr lang="en-US" dirty="0" err="1" smtClean="0">
                <a:sym typeface="Wingdings"/>
              </a:rPr>
              <a:t>lagom</a:t>
            </a: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5803199" y="6189316"/>
            <a:ext cx="30764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2"/>
              </a:rPr>
              <a:t>http://</a:t>
            </a:r>
            <a:r>
              <a:rPr lang="de-DE" sz="900" dirty="0" smtClean="0">
                <a:hlinkClick r:id="rId2"/>
              </a:rPr>
              <a:t>microservices.io/patterns/data/event-sourcing.html</a:t>
            </a:r>
            <a:r>
              <a:rPr lang="de-DE" sz="900" dirty="0" smtClean="0"/>
              <a:t> 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213954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Command Query </a:t>
            </a:r>
            <a:r>
              <a:rPr lang="de-DE" dirty="0" err="1"/>
              <a:t>Responsibility</a:t>
            </a:r>
            <a:r>
              <a:rPr lang="de-DE" dirty="0"/>
              <a:t> Segregation (CQRS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Split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application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parts</a:t>
            </a:r>
            <a:r>
              <a:rPr lang="de-DE" dirty="0" smtClean="0"/>
              <a:t>: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command-side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query-side</a:t>
            </a:r>
            <a:r>
              <a:rPr lang="de-DE" dirty="0" smtClean="0"/>
              <a:t>. The </a:t>
            </a:r>
            <a:r>
              <a:rPr lang="de-DE" dirty="0" err="1" smtClean="0"/>
              <a:t>command-side</a:t>
            </a:r>
            <a:r>
              <a:rPr lang="de-DE" dirty="0" smtClean="0"/>
              <a:t> </a:t>
            </a:r>
            <a:r>
              <a:rPr lang="de-DE" dirty="0" err="1" smtClean="0"/>
              <a:t>handles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, update,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delete</a:t>
            </a:r>
            <a:r>
              <a:rPr lang="de-DE" dirty="0" smtClean="0"/>
              <a:t> </a:t>
            </a:r>
            <a:r>
              <a:rPr lang="de-DE" dirty="0" err="1" smtClean="0"/>
              <a:t>requests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emits</a:t>
            </a:r>
            <a:r>
              <a:rPr lang="de-DE" dirty="0" smtClean="0"/>
              <a:t> </a:t>
            </a:r>
            <a:r>
              <a:rPr lang="de-DE" dirty="0" err="1" smtClean="0"/>
              <a:t>events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. The </a:t>
            </a:r>
            <a:r>
              <a:rPr lang="de-DE" dirty="0" err="1" smtClean="0"/>
              <a:t>query-side</a:t>
            </a:r>
            <a:r>
              <a:rPr lang="de-DE" dirty="0" smtClean="0"/>
              <a:t> </a:t>
            </a:r>
            <a:r>
              <a:rPr lang="de-DE" dirty="0" err="1" smtClean="0"/>
              <a:t>handles</a:t>
            </a:r>
            <a:r>
              <a:rPr lang="de-DE" dirty="0" smtClean="0"/>
              <a:t> </a:t>
            </a:r>
            <a:r>
              <a:rPr lang="de-DE" dirty="0" err="1" smtClean="0"/>
              <a:t>queries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executing</a:t>
            </a:r>
            <a:r>
              <a:rPr lang="de-DE" dirty="0" smtClean="0"/>
              <a:t> </a:t>
            </a:r>
            <a:r>
              <a:rPr lang="de-DE" dirty="0" err="1" smtClean="0"/>
              <a:t>them</a:t>
            </a:r>
            <a:r>
              <a:rPr lang="de-DE" dirty="0" smtClean="0"/>
              <a:t> </a:t>
            </a:r>
            <a:r>
              <a:rPr lang="de-DE" dirty="0" err="1" smtClean="0"/>
              <a:t>against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materialized</a:t>
            </a:r>
            <a:r>
              <a:rPr lang="de-DE" dirty="0" smtClean="0"/>
              <a:t> </a:t>
            </a:r>
            <a:r>
              <a:rPr lang="de-DE" dirty="0" err="1" smtClean="0"/>
              <a:t>views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kept</a:t>
            </a:r>
            <a:r>
              <a:rPr lang="de-DE" dirty="0" smtClean="0"/>
              <a:t> </a:t>
            </a:r>
            <a:r>
              <a:rPr lang="de-DE" dirty="0" err="1" smtClean="0"/>
              <a:t>up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date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subscribing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stream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events</a:t>
            </a:r>
            <a:r>
              <a:rPr lang="de-DE" dirty="0" smtClean="0"/>
              <a:t> </a:t>
            </a:r>
            <a:r>
              <a:rPr lang="de-DE" dirty="0" err="1" smtClean="0"/>
              <a:t>emitted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.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532" y="2946615"/>
            <a:ext cx="4479010" cy="3359258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348712" y="6075041"/>
            <a:ext cx="25378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3"/>
              </a:rPr>
              <a:t>http://</a:t>
            </a:r>
            <a:r>
              <a:rPr lang="de-DE" sz="900" dirty="0" smtClean="0">
                <a:hlinkClick r:id="rId3"/>
              </a:rPr>
              <a:t>microservices.io/patterns/data/cqrs.html</a:t>
            </a:r>
            <a:r>
              <a:rPr lang="de-DE" sz="900" dirty="0" smtClean="0"/>
              <a:t> 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2063110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Saga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 </a:t>
            </a:r>
            <a:r>
              <a:rPr lang="de-DE" dirty="0" err="1"/>
              <a:t>transaction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spans</a:t>
            </a:r>
            <a:r>
              <a:rPr lang="de-DE" dirty="0"/>
              <a:t> multiple </a:t>
            </a:r>
            <a:r>
              <a:rPr lang="de-DE" dirty="0" err="1"/>
              <a:t>services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saga</a:t>
            </a:r>
            <a:r>
              <a:rPr lang="de-DE" dirty="0"/>
              <a:t>. A </a:t>
            </a:r>
            <a:r>
              <a:rPr lang="de-DE" dirty="0" err="1"/>
              <a:t>saga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sequence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transactions</a:t>
            </a:r>
            <a:r>
              <a:rPr lang="de-DE" dirty="0"/>
              <a:t>.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</a:t>
            </a:r>
            <a:r>
              <a:rPr lang="de-DE" dirty="0"/>
              <a:t> </a:t>
            </a:r>
            <a:r>
              <a:rPr lang="de-DE" dirty="0" err="1"/>
              <a:t>updates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publishes</a:t>
            </a:r>
            <a:r>
              <a:rPr lang="de-DE" dirty="0"/>
              <a:t> a </a:t>
            </a:r>
            <a:r>
              <a:rPr lang="de-DE" dirty="0" err="1"/>
              <a:t>message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event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trigger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saga</a:t>
            </a:r>
            <a:r>
              <a:rPr lang="de-DE" dirty="0"/>
              <a:t>. </a:t>
            </a:r>
            <a:r>
              <a:rPr lang="de-DE" dirty="0" err="1"/>
              <a:t>If</a:t>
            </a:r>
            <a:r>
              <a:rPr lang="de-DE" dirty="0"/>
              <a:t> a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</a:t>
            </a:r>
            <a:r>
              <a:rPr lang="de-DE" dirty="0"/>
              <a:t> </a:t>
            </a:r>
            <a:r>
              <a:rPr lang="de-DE" dirty="0" err="1"/>
              <a:t>fails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violates</a:t>
            </a:r>
            <a:r>
              <a:rPr lang="de-DE" dirty="0"/>
              <a:t> a </a:t>
            </a:r>
            <a:r>
              <a:rPr lang="de-DE" dirty="0" err="1"/>
              <a:t>business</a:t>
            </a:r>
            <a:r>
              <a:rPr lang="de-DE" dirty="0"/>
              <a:t> </a:t>
            </a:r>
            <a:r>
              <a:rPr lang="de-DE" dirty="0" err="1"/>
              <a:t>rule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saga</a:t>
            </a:r>
            <a:r>
              <a:rPr lang="de-DE" dirty="0"/>
              <a:t> </a:t>
            </a:r>
            <a:r>
              <a:rPr lang="de-DE" dirty="0" err="1"/>
              <a:t>executes</a:t>
            </a:r>
            <a:r>
              <a:rPr lang="de-DE" dirty="0"/>
              <a:t> a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compensating</a:t>
            </a:r>
            <a:r>
              <a:rPr lang="de-DE" dirty="0"/>
              <a:t> </a:t>
            </a:r>
            <a:r>
              <a:rPr lang="de-DE" dirty="0" err="1"/>
              <a:t>transactions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undo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changes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made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preceding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transactions</a:t>
            </a:r>
            <a:r>
              <a:rPr lang="de-DE" dirty="0" smtClean="0"/>
              <a:t>.</a:t>
            </a: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759" y="3173278"/>
            <a:ext cx="4220705" cy="316552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329117" y="6135072"/>
            <a:ext cx="25699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3"/>
              </a:rPr>
              <a:t>http://</a:t>
            </a:r>
            <a:r>
              <a:rPr lang="de-DE" sz="900" dirty="0" smtClean="0">
                <a:hlinkClick r:id="rId3"/>
              </a:rPr>
              <a:t>microservices.io/patterns/data/saga.html</a:t>
            </a:r>
            <a:r>
              <a:rPr lang="de-DE" sz="900" dirty="0" smtClean="0"/>
              <a:t> 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743590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Event Sourcing </a:t>
            </a:r>
            <a:r>
              <a:rPr lang="de-DE" dirty="0" err="1" smtClean="0"/>
              <a:t>and</a:t>
            </a:r>
            <a:r>
              <a:rPr lang="de-DE" dirty="0" smtClean="0"/>
              <a:t> CQRS 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012493" y="6019656"/>
            <a:ext cx="30059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2"/>
              </a:rPr>
              <a:t>https://</a:t>
            </a:r>
            <a:r>
              <a:rPr lang="de-DE" sz="900" dirty="0" smtClean="0">
                <a:hlinkClick r:id="rId2"/>
              </a:rPr>
              <a:t>msdn.microsoft.com/en-us/library/jj554200.aspx</a:t>
            </a:r>
            <a:r>
              <a:rPr lang="de-DE" sz="900" dirty="0" smtClean="0"/>
              <a:t> </a:t>
            </a:r>
            <a:endParaRPr lang="de-DE" sz="900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651" y="1240203"/>
            <a:ext cx="6215073" cy="4779453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5198167" y="6238282"/>
            <a:ext cx="38202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 smtClean="0">
                <a:hlinkClick r:id="rId4"/>
              </a:rPr>
              <a:t>https</a:t>
            </a:r>
            <a:r>
              <a:rPr lang="de-DE" sz="900" dirty="0">
                <a:hlinkClick r:id="rId4"/>
              </a:rPr>
              <a:t>://</a:t>
            </a:r>
            <a:r>
              <a:rPr lang="de-DE" sz="900" dirty="0" smtClean="0">
                <a:hlinkClick r:id="rId4"/>
              </a:rPr>
              <a:t>www.slideshare.net/jboner/the-road-to-akka-cluster-and-beyond</a:t>
            </a:r>
            <a:r>
              <a:rPr lang="de-DE" sz="900" dirty="0" smtClean="0"/>
              <a:t> 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1964940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86A4D93A-4A7A-406E-B919-36CA0765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C6E461FB-F032-4443-9B8D-5C4D9B932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Overview </a:t>
            </a:r>
          </a:p>
          <a:p>
            <a:r>
              <a:rPr lang="en-US" sz="1800" dirty="0" smtClean="0"/>
              <a:t>Pattern and Anti-Pattern</a:t>
            </a:r>
          </a:p>
          <a:p>
            <a:r>
              <a:rPr lang="en-US" sz="1800" dirty="0" smtClean="0"/>
              <a:t>Caching </a:t>
            </a:r>
          </a:p>
          <a:p>
            <a:r>
              <a:rPr lang="en-US" sz="1800" dirty="0" smtClean="0"/>
              <a:t>Event Sourcing / CQRS / Sagas</a:t>
            </a:r>
          </a:p>
        </p:txBody>
      </p:sp>
    </p:spTree>
    <p:extLst>
      <p:ext uri="{BB962C8B-B14F-4D97-AF65-F5344CB8AC3E}">
        <p14:creationId xmlns:p14="http://schemas.microsoft.com/office/powerpoint/2010/main" val="3623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try to copy Netflix, but they can only copy what they see. They copy the results, not the process. – </a:t>
            </a:r>
            <a:r>
              <a:rPr lang="en-US" sz="1200" dirty="0" smtClean="0"/>
              <a:t>Adrian Cockcroft, former Chief Cloud Architect, Netflix</a:t>
            </a:r>
          </a:p>
          <a:p>
            <a:endParaRPr lang="en-US" sz="1200" dirty="0"/>
          </a:p>
          <a:p>
            <a:r>
              <a:rPr lang="en-US" sz="1850" dirty="0" smtClean="0"/>
              <a:t>Data is the hardest part in </a:t>
            </a:r>
            <a:r>
              <a:rPr lang="en-US" sz="1850" dirty="0" err="1" smtClean="0"/>
              <a:t>microservices</a:t>
            </a:r>
            <a:r>
              <a:rPr lang="en-US" sz="1850" dirty="0" smtClean="0"/>
              <a:t>!</a:t>
            </a:r>
          </a:p>
          <a:p>
            <a:endParaRPr lang="en-US" sz="1850" dirty="0"/>
          </a:p>
          <a:p>
            <a:r>
              <a:rPr lang="en-US" sz="1850" dirty="0" smtClean="0"/>
              <a:t>CRUD (Create, Read, Update, Delete) is not enough for </a:t>
            </a:r>
            <a:r>
              <a:rPr lang="en-US" sz="1850" dirty="0" err="1" smtClean="0"/>
              <a:t>microservices</a:t>
            </a:r>
            <a:endParaRPr lang="en-US" sz="1850" dirty="0" smtClean="0"/>
          </a:p>
          <a:p>
            <a:endParaRPr lang="en-US" sz="1850" dirty="0"/>
          </a:p>
          <a:p>
            <a:r>
              <a:rPr lang="en-US" sz="1850" dirty="0"/>
              <a:t>You cannot </a:t>
            </a:r>
            <a:r>
              <a:rPr lang="en-US" sz="1850" dirty="0" smtClean="0"/>
              <a:t>do </a:t>
            </a:r>
            <a:r>
              <a:rPr lang="en-US" sz="1850" dirty="0"/>
              <a:t>ACID (atomicity, consistency, </a:t>
            </a:r>
            <a:r>
              <a:rPr lang="en-US" sz="1850" dirty="0" smtClean="0"/>
              <a:t>isolation, durability) over multiple </a:t>
            </a:r>
            <a:r>
              <a:rPr lang="en-US" sz="1850" dirty="0" err="1" smtClean="0"/>
              <a:t>datasources</a:t>
            </a:r>
            <a:r>
              <a:rPr lang="en-US" sz="1850" dirty="0" smtClean="0"/>
              <a:t> transactions </a:t>
            </a:r>
            <a:r>
              <a:rPr lang="en-US" sz="1850" dirty="0" smtClean="0">
                <a:sym typeface="Wingdings"/>
              </a:rPr>
              <a:t> Better use BASE (Basically Available, Soft state, Eventual consistency) </a:t>
            </a:r>
            <a:endParaRPr lang="en-US" sz="1850" dirty="0"/>
          </a:p>
          <a:p>
            <a:endParaRPr lang="en-US" sz="1850" dirty="0" smtClean="0"/>
          </a:p>
          <a:p>
            <a:endParaRPr lang="en-US" sz="1850" dirty="0" smtClean="0"/>
          </a:p>
          <a:p>
            <a:endParaRPr lang="en-US" sz="1850" dirty="0"/>
          </a:p>
          <a:p>
            <a:endParaRPr lang="en-US" sz="1850" dirty="0" smtClean="0"/>
          </a:p>
          <a:p>
            <a:endParaRPr lang="en-US" sz="1850" dirty="0" smtClean="0"/>
          </a:p>
          <a:p>
            <a:endParaRPr lang="en-US" sz="1200" dirty="0"/>
          </a:p>
          <a:p>
            <a:endParaRPr lang="en-US" sz="1200" dirty="0" smtClean="0"/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65284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CAP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835" y="1291607"/>
            <a:ext cx="6416287" cy="4843463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5106692" y="6135070"/>
            <a:ext cx="37946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3"/>
              </a:rPr>
              <a:t>http://</a:t>
            </a:r>
            <a:r>
              <a:rPr lang="de-DE" sz="900" dirty="0" smtClean="0">
                <a:hlinkClick r:id="rId3"/>
              </a:rPr>
              <a:t>nosql-guide.com/wp-content/uploads/1970/01/CAP-Theorem.png</a:t>
            </a:r>
            <a:r>
              <a:rPr lang="de-DE" sz="900" dirty="0" smtClean="0"/>
              <a:t> </a:t>
            </a:r>
            <a:endParaRPr lang="de-DE" sz="900" dirty="0"/>
          </a:p>
        </p:txBody>
      </p:sp>
      <p:sp>
        <p:nvSpPr>
          <p:cNvPr id="6" name="Textfeld 5"/>
          <p:cNvSpPr txBox="1"/>
          <p:nvPr/>
        </p:nvSpPr>
        <p:spPr>
          <a:xfrm>
            <a:off x="259374" y="6065820"/>
            <a:ext cx="380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ym typeface="Wingdings"/>
              </a:rPr>
              <a:t> More @Datenbanken 2 (Master)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5563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and Anti-Pattern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Anti-Pattern: Shared Database</a:t>
            </a:r>
          </a:p>
          <a:p>
            <a:pPr lvl="1"/>
            <a:r>
              <a:rPr lang="en-US" dirty="0" smtClean="0"/>
              <a:t>While </a:t>
            </a:r>
            <a:r>
              <a:rPr lang="en-US" dirty="0" err="1" smtClean="0"/>
              <a:t>microservices</a:t>
            </a:r>
            <a:r>
              <a:rPr lang="en-US" dirty="0" smtClean="0"/>
              <a:t> appear independent, transitive dependencies in the data tier all but eliminate their autonomy</a:t>
            </a:r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139" y="3964552"/>
            <a:ext cx="886417" cy="886417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 bwMode="auto">
          <a:xfrm>
            <a:off x="2247254" y="3239145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2247254" y="418195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2247254" y="5124773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9" name="Gerade Verbindung mit Pfeil 8"/>
          <p:cNvCxnSpPr>
            <a:stCxn id="5" idx="3"/>
            <a:endCxn id="4" idx="1"/>
          </p:cNvCxnSpPr>
          <p:nvPr/>
        </p:nvCxnSpPr>
        <p:spPr bwMode="auto">
          <a:xfrm>
            <a:off x="2975675" y="3601849"/>
            <a:ext cx="3627464" cy="80591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stCxn id="6" idx="3"/>
            <a:endCxn id="4" idx="1"/>
          </p:cNvCxnSpPr>
          <p:nvPr/>
        </p:nvCxnSpPr>
        <p:spPr bwMode="auto">
          <a:xfrm flipV="1">
            <a:off x="2975675" y="4407761"/>
            <a:ext cx="3627464" cy="13690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7" idx="3"/>
            <a:endCxn id="4" idx="1"/>
          </p:cNvCxnSpPr>
          <p:nvPr/>
        </p:nvCxnSpPr>
        <p:spPr bwMode="auto">
          <a:xfrm flipV="1">
            <a:off x="2975675" y="4407761"/>
            <a:ext cx="3627464" cy="107971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831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and Anti-Pattern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Pattern: Data API</a:t>
            </a:r>
          </a:p>
          <a:p>
            <a:pPr lvl="1"/>
            <a:r>
              <a:rPr lang="en-US" dirty="0" err="1" smtClean="0"/>
              <a:t>Microservices</a:t>
            </a:r>
            <a:r>
              <a:rPr lang="en-US" dirty="0" smtClean="0"/>
              <a:t> do not </a:t>
            </a:r>
            <a:r>
              <a:rPr lang="en-US" dirty="0" err="1" smtClean="0"/>
              <a:t>acces</a:t>
            </a:r>
            <a:r>
              <a:rPr lang="en-US" dirty="0" smtClean="0"/>
              <a:t> data layer directly</a:t>
            </a:r>
          </a:p>
          <a:p>
            <a:pPr lvl="1"/>
            <a:r>
              <a:rPr lang="en-US" dirty="0" smtClean="0"/>
              <a:t>Expect for the </a:t>
            </a:r>
            <a:r>
              <a:rPr lang="en-US" dirty="0" err="1" smtClean="0"/>
              <a:t>microservice</a:t>
            </a:r>
            <a:r>
              <a:rPr lang="en-US" dirty="0" smtClean="0"/>
              <a:t> that implement the data API</a:t>
            </a:r>
          </a:p>
          <a:p>
            <a:pPr lvl="1"/>
            <a:r>
              <a:rPr lang="en-US" dirty="0" smtClean="0"/>
              <a:t>A Surface area to</a:t>
            </a:r>
          </a:p>
          <a:p>
            <a:pPr lvl="2"/>
            <a:r>
              <a:rPr lang="en-US" dirty="0" smtClean="0"/>
              <a:t>Implement access control</a:t>
            </a:r>
          </a:p>
          <a:p>
            <a:pPr lvl="2"/>
            <a:r>
              <a:rPr lang="en-US" dirty="0" smtClean="0"/>
              <a:t>Implementing throttling</a:t>
            </a:r>
          </a:p>
          <a:p>
            <a:pPr lvl="2"/>
            <a:r>
              <a:rPr lang="en-US" dirty="0" smtClean="0"/>
              <a:t>Perform logging</a:t>
            </a:r>
          </a:p>
          <a:p>
            <a:pPr lvl="2"/>
            <a:r>
              <a:rPr lang="en-US" dirty="0" smtClean="0"/>
              <a:t>Other policies</a:t>
            </a:r>
          </a:p>
          <a:p>
            <a:pPr lvl="1"/>
            <a:r>
              <a:rPr lang="en-US" dirty="0" smtClean="0"/>
              <a:t>Possibly coupled with Parallel deployment </a:t>
            </a:r>
          </a:p>
          <a:p>
            <a:pPr lvl="2"/>
            <a:endParaRPr lang="en-US" dirty="0"/>
          </a:p>
        </p:txBody>
      </p:sp>
      <p:sp>
        <p:nvSpPr>
          <p:cNvPr id="5" name="Rechteck 4"/>
          <p:cNvSpPr/>
          <p:nvPr/>
        </p:nvSpPr>
        <p:spPr bwMode="auto">
          <a:xfrm>
            <a:off x="4443798" y="4475996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1048575" y="4659781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1048575" y="375058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9" name="Gerade Verbindung mit Pfeil 8"/>
          <p:cNvCxnSpPr>
            <a:stCxn id="5" idx="3"/>
            <a:endCxn id="17" idx="1"/>
          </p:cNvCxnSpPr>
          <p:nvPr/>
        </p:nvCxnSpPr>
        <p:spPr bwMode="auto">
          <a:xfrm flipV="1">
            <a:off x="5172219" y="4838699"/>
            <a:ext cx="874611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stCxn id="6" idx="3"/>
            <a:endCxn id="5" idx="1"/>
          </p:cNvCxnSpPr>
          <p:nvPr/>
        </p:nvCxnSpPr>
        <p:spPr bwMode="auto">
          <a:xfrm flipV="1">
            <a:off x="1776996" y="4838700"/>
            <a:ext cx="2666802" cy="18378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7" idx="3"/>
            <a:endCxn id="5" idx="1"/>
          </p:cNvCxnSpPr>
          <p:nvPr/>
        </p:nvCxnSpPr>
        <p:spPr bwMode="auto">
          <a:xfrm>
            <a:off x="1776996" y="4113293"/>
            <a:ext cx="2666802" cy="72540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830" y="4395490"/>
            <a:ext cx="886417" cy="886417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 bwMode="auto">
          <a:xfrm>
            <a:off x="1048575" y="5568973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25" name="Gerade Verbindung mit Pfeil 24"/>
          <p:cNvCxnSpPr>
            <a:stCxn id="21" idx="3"/>
            <a:endCxn id="5" idx="1"/>
          </p:cNvCxnSpPr>
          <p:nvPr/>
        </p:nvCxnSpPr>
        <p:spPr bwMode="auto">
          <a:xfrm flipV="1">
            <a:off x="1776996" y="4838700"/>
            <a:ext cx="2666802" cy="109297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6" name="Rechteck 25"/>
          <p:cNvSpPr/>
          <p:nvPr/>
        </p:nvSpPr>
        <p:spPr bwMode="auto">
          <a:xfrm>
            <a:off x="4522796" y="4659781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V1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436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and Anti-Pattern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Pattern: Bounded Context</a:t>
            </a:r>
          </a:p>
          <a:p>
            <a:pPr lvl="1"/>
            <a:r>
              <a:rPr lang="en-US" dirty="0" smtClean="0"/>
              <a:t>Domain-Driven-Design</a:t>
            </a:r>
          </a:p>
          <a:p>
            <a:pPr lvl="1"/>
            <a:r>
              <a:rPr lang="en-US" dirty="0" smtClean="0"/>
              <a:t>Each bounded context has a </a:t>
            </a:r>
            <a:r>
              <a:rPr lang="en-US" dirty="0" err="1" smtClean="0"/>
              <a:t>signle</a:t>
            </a:r>
            <a:r>
              <a:rPr lang="en-US" dirty="0" smtClean="0"/>
              <a:t>, unified model</a:t>
            </a:r>
          </a:p>
          <a:p>
            <a:pPr lvl="1"/>
            <a:r>
              <a:rPr lang="en-US" dirty="0" smtClean="0"/>
              <a:t>Relationships between models are explicitly defined</a:t>
            </a:r>
          </a:p>
          <a:p>
            <a:pPr lvl="1"/>
            <a:r>
              <a:rPr lang="en-US" dirty="0" smtClean="0"/>
              <a:t>A product team usually has a strong correlation to a bounded context</a:t>
            </a:r>
          </a:p>
          <a:p>
            <a:pPr lvl="1"/>
            <a:r>
              <a:rPr lang="en-US" dirty="0" smtClean="0"/>
              <a:t>Ideal pattern for Data APIs – do not fail into the trap of simply projecting current data models</a:t>
            </a:r>
          </a:p>
          <a:p>
            <a:pPr lvl="1"/>
            <a:r>
              <a:rPr lang="en-US" dirty="0" smtClean="0"/>
              <a:t>Model transactional boundaries as aggregates</a:t>
            </a:r>
          </a:p>
          <a:p>
            <a:pPr lvl="1"/>
            <a:r>
              <a:rPr lang="en-US" dirty="0" smtClean="0">
                <a:sym typeface="Wingdings"/>
              </a:rPr>
              <a:t> Focus on domain models, not data models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 bwMode="auto">
          <a:xfrm>
            <a:off x="4443798" y="5238076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5" name="Rechteck 4"/>
          <p:cNvSpPr/>
          <p:nvPr/>
        </p:nvSpPr>
        <p:spPr bwMode="auto">
          <a:xfrm>
            <a:off x="1048575" y="4771134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1048575" y="395995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7" name="Gerade Verbindung mit Pfeil 6"/>
          <p:cNvCxnSpPr>
            <a:stCxn id="7" idx="3"/>
          </p:cNvCxnSpPr>
          <p:nvPr/>
        </p:nvCxnSpPr>
        <p:spPr bwMode="auto">
          <a:xfrm flipV="1">
            <a:off x="5172219" y="4838699"/>
            <a:ext cx="874611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>
            <a:stCxn id="8" idx="3"/>
            <a:endCxn id="7" idx="1"/>
          </p:cNvCxnSpPr>
          <p:nvPr/>
        </p:nvCxnSpPr>
        <p:spPr bwMode="auto">
          <a:xfrm flipV="1">
            <a:off x="1776996" y="4838700"/>
            <a:ext cx="2666802" cy="18378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>
            <a:stCxn id="9" idx="3"/>
            <a:endCxn id="7" idx="1"/>
          </p:cNvCxnSpPr>
          <p:nvPr/>
        </p:nvCxnSpPr>
        <p:spPr bwMode="auto">
          <a:xfrm>
            <a:off x="1776996" y="4113293"/>
            <a:ext cx="2666802" cy="72540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493" y="4498771"/>
            <a:ext cx="886417" cy="886417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 bwMode="auto">
          <a:xfrm>
            <a:off x="1048575" y="5568973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12" name="Gerade Verbindung mit Pfeil 11"/>
          <p:cNvCxnSpPr>
            <a:endCxn id="4" idx="1"/>
          </p:cNvCxnSpPr>
          <p:nvPr/>
        </p:nvCxnSpPr>
        <p:spPr bwMode="auto">
          <a:xfrm flipV="1">
            <a:off x="1776996" y="5600780"/>
            <a:ext cx="2666802" cy="50092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3" name="Rechteck 12"/>
          <p:cNvSpPr/>
          <p:nvPr/>
        </p:nvSpPr>
        <p:spPr bwMode="auto">
          <a:xfrm>
            <a:off x="4522796" y="5421861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V1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359" name="Rechteck 358"/>
          <p:cNvSpPr/>
          <p:nvPr/>
        </p:nvSpPr>
        <p:spPr bwMode="auto">
          <a:xfrm>
            <a:off x="4443798" y="437246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663" name="Gerade Verbindung mit Pfeil 662"/>
          <p:cNvCxnSpPr>
            <a:stCxn id="13" idx="3"/>
            <a:endCxn id="10" idx="1"/>
          </p:cNvCxnSpPr>
          <p:nvPr/>
        </p:nvCxnSpPr>
        <p:spPr bwMode="auto">
          <a:xfrm flipV="1">
            <a:off x="5251217" y="4941980"/>
            <a:ext cx="761276" cy="84258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65" name="Textfeld 664"/>
          <p:cNvSpPr txBox="1"/>
          <p:nvPr/>
        </p:nvSpPr>
        <p:spPr>
          <a:xfrm>
            <a:off x="5631855" y="6062508"/>
            <a:ext cx="3454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More in presentation from 07.12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299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and Anti-Pattern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Pattern: Database per Service and Client Side Joins</a:t>
            </a:r>
          </a:p>
          <a:p>
            <a:pPr lvl="1"/>
            <a:r>
              <a:rPr lang="en-US" dirty="0" smtClean="0"/>
              <a:t>Support polyglot persistence</a:t>
            </a:r>
          </a:p>
          <a:p>
            <a:pPr lvl="1"/>
            <a:r>
              <a:rPr lang="en-US" dirty="0" smtClean="0"/>
              <a:t>Independent availability, backup/restore, access patterns, etc.</a:t>
            </a:r>
          </a:p>
          <a:p>
            <a:pPr lvl="1"/>
            <a:r>
              <a:rPr lang="en-US" dirty="0"/>
              <a:t>Services must be loosely coupled so that they can be developed, deployed and scaled </a:t>
            </a:r>
            <a:r>
              <a:rPr lang="en-US" dirty="0" smtClean="0"/>
              <a:t>independently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ym typeface="Wingdings"/>
              </a:rPr>
              <a:t> </a:t>
            </a:r>
            <a:r>
              <a:rPr lang="en-US" dirty="0" err="1" smtClean="0">
                <a:sym typeface="Wingdings"/>
              </a:rPr>
              <a:t>Microservices</a:t>
            </a:r>
            <a:r>
              <a:rPr lang="en-US" dirty="0" smtClean="0">
                <a:sym typeface="Wingdings"/>
              </a:rPr>
              <a:t> need a Cache! &amp; Materialized Views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180" y="3545794"/>
            <a:ext cx="3494868" cy="2621151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1954193" y="6184538"/>
            <a:ext cx="70022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>
                <a:hlinkClick r:id="rId3"/>
              </a:rPr>
              <a:t>https://www.slideshare.net/ceposta/the-hardest-part-of-microservices-your-data?qid=249549ff-4a01-4951-8565-9fbffceb7805&amp;v=&amp;b=&amp;</a:t>
            </a:r>
            <a:r>
              <a:rPr lang="de-DE" sz="800" dirty="0" smtClean="0">
                <a:hlinkClick r:id="rId3"/>
              </a:rPr>
              <a:t>from_search=2</a:t>
            </a:r>
            <a:r>
              <a:rPr lang="de-DE" sz="800" dirty="0" smtClean="0"/>
              <a:t> 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970701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smtClean="0"/>
              <a:t>Caching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Caching Patterns</a:t>
            </a:r>
          </a:p>
          <a:p>
            <a:pPr lvl="1"/>
            <a:r>
              <a:rPr lang="en-US" dirty="0" smtClean="0"/>
              <a:t>Look Aside</a:t>
            </a:r>
          </a:p>
          <a:p>
            <a:pPr lvl="2"/>
            <a:r>
              <a:rPr lang="en-US" dirty="0" smtClean="0"/>
              <a:t>Attempt retrieval from cache</a:t>
            </a:r>
          </a:p>
          <a:p>
            <a:pPr lvl="2"/>
            <a:r>
              <a:rPr lang="en-US" dirty="0" smtClean="0"/>
              <a:t>Client retrieves from source</a:t>
            </a:r>
          </a:p>
          <a:p>
            <a:pPr lvl="2"/>
            <a:r>
              <a:rPr lang="en-US" dirty="0" smtClean="0"/>
              <a:t>Write into cache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 smtClean="0"/>
              <a:t>Read-through</a:t>
            </a:r>
          </a:p>
          <a:p>
            <a:pPr lvl="2"/>
            <a:r>
              <a:rPr lang="en-US" dirty="0" smtClean="0"/>
              <a:t>Attempt retrieval from cache</a:t>
            </a:r>
          </a:p>
          <a:p>
            <a:pPr lvl="2"/>
            <a:r>
              <a:rPr lang="en-US" dirty="0" smtClean="0"/>
              <a:t>Cache retrieves from source and stores in cache</a:t>
            </a:r>
          </a:p>
          <a:p>
            <a:pPr lvl="2"/>
            <a:r>
              <a:rPr lang="en-US" dirty="0" smtClean="0"/>
              <a:t>Return value to client</a:t>
            </a:r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360" y="1972547"/>
            <a:ext cx="886417" cy="886417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 bwMode="auto">
          <a:xfrm>
            <a:off x="5110224" y="155274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6012493" y="2630975"/>
            <a:ext cx="946246" cy="78266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8" name="Gerade Verbindung mit Pfeil 7"/>
          <p:cNvCxnSpPr>
            <a:stCxn id="5" idx="2"/>
            <a:endCxn id="6" idx="2"/>
          </p:cNvCxnSpPr>
          <p:nvPr/>
        </p:nvCxnSpPr>
        <p:spPr bwMode="auto">
          <a:xfrm>
            <a:off x="5474435" y="2278156"/>
            <a:ext cx="538058" cy="74415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>
            <a:stCxn id="4" idx="1"/>
            <a:endCxn id="5" idx="3"/>
          </p:cNvCxnSpPr>
          <p:nvPr/>
        </p:nvCxnSpPr>
        <p:spPr bwMode="auto">
          <a:xfrm flipH="1" flipV="1">
            <a:off x="5838645" y="1915453"/>
            <a:ext cx="1382715" cy="50030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6" idx="1"/>
          </p:cNvCxnSpPr>
          <p:nvPr/>
        </p:nvCxnSpPr>
        <p:spPr bwMode="auto">
          <a:xfrm flipH="1" flipV="1">
            <a:off x="5838645" y="2278156"/>
            <a:ext cx="312423" cy="46743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5994856" y="226164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6372706" y="17962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5394187" y="263097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17" name="Textfeld 16"/>
          <p:cNvSpPr txBox="1"/>
          <p:nvPr/>
        </p:nvSpPr>
        <p:spPr>
          <a:xfrm>
            <a:off x="6142795" y="225564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?</a:t>
            </a:r>
            <a:endParaRPr lang="de-DE" dirty="0"/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192" y="5064241"/>
            <a:ext cx="886417" cy="886417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 bwMode="auto">
          <a:xfrm>
            <a:off x="5826125" y="5116119"/>
            <a:ext cx="946246" cy="78266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4243691" y="5144747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22" name="Gerade Verbindung mit Pfeil 21"/>
          <p:cNvCxnSpPr/>
          <p:nvPr/>
        </p:nvCxnSpPr>
        <p:spPr bwMode="auto">
          <a:xfrm flipH="1">
            <a:off x="4972113" y="5331417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Gerade Verbindung mit Pfeil 23"/>
          <p:cNvCxnSpPr/>
          <p:nvPr/>
        </p:nvCxnSpPr>
        <p:spPr bwMode="auto">
          <a:xfrm flipH="1">
            <a:off x="4972113" y="5669797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/>
          <p:nvPr/>
        </p:nvCxnSpPr>
        <p:spPr bwMode="auto">
          <a:xfrm flipH="1">
            <a:off x="6798036" y="5507449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5200026" y="496808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30" name="Textfeld 29"/>
          <p:cNvSpPr txBox="1"/>
          <p:nvPr/>
        </p:nvSpPr>
        <p:spPr>
          <a:xfrm>
            <a:off x="5347965" y="496208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?</a:t>
            </a:r>
            <a:endParaRPr lang="de-DE" dirty="0"/>
          </a:p>
        </p:txBody>
      </p:sp>
      <p:sp>
        <p:nvSpPr>
          <p:cNvPr id="31" name="Textfeld 30"/>
          <p:cNvSpPr txBox="1"/>
          <p:nvPr/>
        </p:nvSpPr>
        <p:spPr>
          <a:xfrm>
            <a:off x="6995745" y="515275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5200026" y="565382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0824811"/>
      </p:ext>
    </p:extLst>
  </p:cSld>
  <p:clrMapOvr>
    <a:masterClrMapping/>
  </p:clrMapOvr>
</p:sld>
</file>

<file path=ppt/theme/theme1.xml><?xml version="1.0" encoding="utf-8"?>
<a:theme xmlns:a="http://schemas.openxmlformats.org/drawingml/2006/main" name="service_demo">
  <a:themeElements>
    <a:clrScheme name="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C5C1B9"/>
      </a:accent1>
      <a:accent2>
        <a:srgbClr val="0052BA"/>
      </a:accent2>
      <a:accent3>
        <a:srgbClr val="FFFFFF"/>
      </a:accent3>
      <a:accent4>
        <a:srgbClr val="000000"/>
      </a:accent4>
      <a:accent5>
        <a:srgbClr val="DFDDD9"/>
      </a:accent5>
      <a:accent6>
        <a:srgbClr val="0049A8"/>
      </a:accent6>
      <a:hlink>
        <a:srgbClr val="FF0000"/>
      </a:hlink>
      <a:folHlink>
        <a:srgbClr val="FFCC00"/>
      </a:folHlink>
    </a:clrScheme>
    <a:fontScheme name="service_dem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lnDef>
  </a:objectDefaults>
  <a:extraClrSchemeLst>
    <a:extraClrScheme>
      <a:clrScheme name="service_demo 1">
        <a:dk1>
          <a:srgbClr val="5F5F5F"/>
        </a:dk1>
        <a:lt1>
          <a:srgbClr val="FFFFFF"/>
        </a:lt1>
        <a:dk2>
          <a:srgbClr val="000000"/>
        </a:dk2>
        <a:lt2>
          <a:srgbClr val="333333"/>
        </a:lt2>
        <a:accent1>
          <a:srgbClr val="009999"/>
        </a:accent1>
        <a:accent2>
          <a:srgbClr val="0033CC"/>
        </a:accent2>
        <a:accent3>
          <a:srgbClr val="FFFFFF"/>
        </a:accent3>
        <a:accent4>
          <a:srgbClr val="505050"/>
        </a:accent4>
        <a:accent5>
          <a:srgbClr val="AACACA"/>
        </a:accent5>
        <a:accent6>
          <a:srgbClr val="002DB9"/>
        </a:accent6>
        <a:hlink>
          <a:srgbClr val="CC0066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875</Words>
  <Application>Microsoft Macintosh PowerPoint</Application>
  <PresentationFormat>Bildschirmpräsentation (4:3)</PresentationFormat>
  <Paragraphs>141</Paragraphs>
  <Slides>16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Helvetica</vt:lpstr>
      <vt:lpstr>Wingdings</vt:lpstr>
      <vt:lpstr>Zapf Dingbats</vt:lpstr>
      <vt:lpstr>service_demo</vt:lpstr>
      <vt:lpstr>Microservices</vt:lpstr>
      <vt:lpstr>Content</vt:lpstr>
      <vt:lpstr>Overview</vt:lpstr>
      <vt:lpstr>CAP</vt:lpstr>
      <vt:lpstr>Pattern and Anti-Pattern </vt:lpstr>
      <vt:lpstr>Pattern and Anti-Pattern </vt:lpstr>
      <vt:lpstr>Pattern and Anti-Pattern </vt:lpstr>
      <vt:lpstr>Pattern and Anti-Pattern </vt:lpstr>
      <vt:lpstr>Caching</vt:lpstr>
      <vt:lpstr>Caching</vt:lpstr>
      <vt:lpstr>Caching</vt:lpstr>
      <vt:lpstr>Two Generals Problem</vt:lpstr>
      <vt:lpstr>Event Sourcing</vt:lpstr>
      <vt:lpstr>Command Query Responsibility Segregation (CQRS)</vt:lpstr>
      <vt:lpstr>Saga</vt:lpstr>
      <vt:lpstr>Event Sourcing and CQRS 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riko493</dc:creator>
  <cp:lastModifiedBy>Tobias Jonas</cp:lastModifiedBy>
  <cp:revision>172</cp:revision>
  <dcterms:created xsi:type="dcterms:W3CDTF">2016-11-09T22:19:26Z</dcterms:created>
  <dcterms:modified xsi:type="dcterms:W3CDTF">2017-12-06T21:42:42Z</dcterms:modified>
</cp:coreProperties>
</file>

<file path=docProps/thumbnail.jpeg>
</file>